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9" r:id="rId6"/>
    <p:sldId id="261" r:id="rId7"/>
    <p:sldId id="260" r:id="rId8"/>
    <p:sldId id="263" r:id="rId9"/>
    <p:sldId id="274" r:id="rId10"/>
    <p:sldId id="276" r:id="rId11"/>
    <p:sldId id="277" r:id="rId12"/>
    <p:sldId id="268" r:id="rId13"/>
    <p:sldId id="279" r:id="rId14"/>
    <p:sldId id="269" r:id="rId15"/>
    <p:sldId id="27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0" r:id="rId24"/>
    <p:sldId id="266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00FF00"/>
    <a:srgbClr val="FF0000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79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A3808-42DC-440C-A3AE-D609FDEA8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40A97-2AB8-45F2-A69F-FFCAB151B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9819-BD5E-4369-B014-6FCEF6456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8A927-A7F0-47A2-B4BB-32A067318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4E26A-A68E-46B6-AFC8-0B458EE31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17468-4C1C-4A88-9FBA-23D0D43C2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E5065-E99C-45E4-8645-F8066C4E5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42C82-B27A-4779-8ADE-9AA127679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2B352-066B-41BF-98FE-36F972542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F163-17E9-4EC7-A4A4-22E2B6A42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B32D-ABA5-4175-9B03-6FFD869FB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998631-7B2F-40A3-8E0D-AFE0B61088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3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gif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04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57200" y="371475"/>
            <a:ext cx="80867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99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99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TIỂU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99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HỌC ÁI MỘ A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99001"/>
                </a:srgb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57200" y="2286000"/>
            <a:ext cx="33147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000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 : Tập đọc</a:t>
            </a:r>
            <a:endParaRPr lang="en-US" sz="4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000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219200" y="41148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Bài: Mặt trời xanh của tôi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715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Nguyễn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Oanh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7" grpId="0" animBg="1"/>
      <p:bldP spid="2057" grpId="1" animBg="1"/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572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76200" y="25273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</a:rPr>
              <a:t>3/ Vì sao tác giả thấy lá cọ giống như mặt trời ?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01600" y="3060700"/>
            <a:ext cx="8839200" cy="6731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>
                <a:solidFill>
                  <a:srgbClr val="990000"/>
                </a:solidFill>
              </a:rPr>
              <a:t>- Lá cọ hình quạt, có gân lá xòe ra như các tia nắng nên tác giả thấy </a:t>
            </a:r>
          </a:p>
          <a:p>
            <a:pPr marL="342900" indent="-342900"/>
            <a:r>
              <a:rPr lang="en-US" sz="2000" b="1" i="1">
                <a:solidFill>
                  <a:srgbClr val="990000"/>
                </a:solidFill>
              </a:rPr>
              <a:t>nó giống mặt trời.</a:t>
            </a:r>
          </a:p>
        </p:txBody>
      </p:sp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57800" y="17065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0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8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10668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Lá cọ</a:t>
            </a:r>
          </a:p>
        </p:txBody>
      </p:sp>
      <p:sp>
        <p:nvSpPr>
          <p:cNvPr id="2458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685800" cy="2286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7" grpId="0"/>
      <p:bldP spid="245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6096000"/>
            <a:ext cx="6858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457200" y="1778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04800" y="2387600"/>
            <a:ext cx="8610600" cy="533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4) Em có thích gọi lá cọ là “mặt trời xanh” không ? Vì sao ?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28600" y="3124200"/>
            <a:ext cx="36576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 b="1" i="1">
                <a:solidFill>
                  <a:srgbClr val="990000"/>
                </a:solidFill>
                <a:latin typeface="Times New Roman" pitchFamily="18" charset="0"/>
              </a:rPr>
              <a:t> Em thích cách gọi ấy, </a:t>
            </a:r>
          </a:p>
          <a:p>
            <a:r>
              <a:rPr lang="en-US" sz="2400" b="1" i="1">
                <a:solidFill>
                  <a:srgbClr val="990000"/>
                </a:solidFill>
                <a:latin typeface="Times New Roman" pitchFamily="18" charset="0"/>
              </a:rPr>
              <a:t>vì cách gọi ấy rất đúng. </a:t>
            </a:r>
          </a:p>
          <a:p>
            <a:endParaRPr lang="en-US" sz="2400" b="1" i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581400" y="609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10429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257800" y="15541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84500"/>
            <a:ext cx="4787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228600" y="4800600"/>
            <a:ext cx="36576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i="1">
                <a:solidFill>
                  <a:srgbClr val="990000"/>
                </a:solidFill>
                <a:latin typeface="Times New Roman" pitchFamily="18" charset="0"/>
              </a:rPr>
              <a:t> Lá cọ giống như mặt trời</a:t>
            </a:r>
          </a:p>
          <a:p>
            <a:r>
              <a:rPr lang="en-US" sz="2400" b="1" i="1">
                <a:solidFill>
                  <a:srgbClr val="990000"/>
                </a:solidFill>
                <a:latin typeface="Times New Roman" pitchFamily="18" charset="0"/>
              </a:rPr>
              <a:t> mà lại có màu xanh.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844675" y="2133600"/>
            <a:ext cx="6629400" cy="889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Qua b</a:t>
            </a:r>
            <a:r>
              <a:rPr lang="en-US" b="1" i="1">
                <a:solidFill>
                  <a:srgbClr val="000099"/>
                </a:solidFill>
              </a:rPr>
              <a:t>ài thơ, em thấy tác giả thể hiện tình yêu quê hương</a:t>
            </a:r>
          </a:p>
          <a:p>
            <a:pPr marL="342900" indent="-342900"/>
            <a:r>
              <a:rPr lang="en-US" b="1" i="1">
                <a:solidFill>
                  <a:srgbClr val="000099"/>
                </a:solidFill>
              </a:rPr>
              <a:t> qua hình ảnh nào?</a:t>
            </a:r>
          </a:p>
        </p:txBody>
      </p:sp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81400" y="609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676400" y="11191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257800" y="16303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-19050" y="3200400"/>
            <a:ext cx="9144000" cy="3387725"/>
            <a:chOff x="0" y="2064"/>
            <a:chExt cx="5760" cy="2134"/>
          </a:xfrm>
        </p:grpSpPr>
        <p:pic>
          <p:nvPicPr>
            <p:cNvPr id="28685" name="Picture 13" descr="Hinh nen 12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00"/>
                  </a:solidFill>
                  <a:latin typeface="VNI-Times" pitchFamily="2" charset="0"/>
                  <a:cs typeface="Arial" charset="0"/>
                </a:rPr>
                <a:t>Noäi dung:</a:t>
              </a:r>
              <a:r>
                <a:rPr lang="en-US" sz="2800" b="1">
                  <a:solidFill>
                    <a:schemeClr val="hlink"/>
                  </a:solidFill>
                  <a:latin typeface="VNI-Times" pitchFamily="2" charset="0"/>
                  <a:cs typeface="Arial" charset="0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Qua hình aûnh “ maët trôøi xanh” vaø nhöõng doøng thô taû veû ñeïp ña daïng cuûa röøng coï, thaáy ñöôïc tình yeâu queâ höông cuûa taùc giaû.</a:t>
              </a:r>
            </a:p>
          </p:txBody>
        </p:sp>
      </p:grpSp>
      <p:pic>
        <p:nvPicPr>
          <p:cNvPr id="28687" name="Picture 15" descr="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981200"/>
            <a:ext cx="8001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28600" y="2209800"/>
            <a:ext cx="42672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" y="23495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Đã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2000" y="23495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00200" y="23495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lắng nghe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27305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143000" y="27305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mưa 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981200" y="27305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trong rừng cọ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28600" y="31877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990600" y="31877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2800" b="1" i="1">
                <a:latin typeface="Times New Roman" pitchFamily="18" charset="0"/>
              </a:rPr>
              <a:t>tiếng thác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692400" y="31877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đổ về.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28600" y="35687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143000" y="35687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ào ào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981200" y="35687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trận gió.</a:t>
            </a: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28600" y="4356100"/>
            <a:ext cx="42672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4572000" y="2235200"/>
            <a:ext cx="42672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4572000" y="4356100"/>
            <a:ext cx="44196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04800" y="43434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838200" y="43434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ai lên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828800" y="4343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28600" y="4800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Giữa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1143000" y="4800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một buổi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2654300" y="48006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trưa hè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228600" y="5257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Gối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914400" y="5257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đầu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600200" y="5257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 thảm cỏ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28600" y="5638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1066800" y="5638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trời xanh,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590800" y="5638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lá che.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3108325" y="6742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876800" y="22098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5410200" y="22098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248400" y="22098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dậy sớm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876800" y="2667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791200" y="26670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6184900" y="2667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2800" b="1" i="1">
                <a:latin typeface="Times New Roman" pitchFamily="18" charset="0"/>
              </a:rPr>
              <a:t>rừng cọ tươi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48768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5334000" y="3124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xòe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108700" y="31242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từng tia nắng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4876800" y="35814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Giống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5943600" y="3581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hệt 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6553200" y="3581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như mặt trời.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4800600" y="4394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</a:t>
            </a:r>
            <a:r>
              <a:rPr lang="en-US" sz="2800" b="1"/>
              <a:t> 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5791200" y="4394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cọ ơi !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6934200" y="439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 !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4800600" y="4851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Lá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5257800" y="4851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đẹp,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5661025" y="5402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6096000" y="480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6121400" y="4851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 ngời ngời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4648200" y="5232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Tôi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5410200" y="5232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yêu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6172200" y="5232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thường vẫy gọi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4800600" y="5613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Mặt </a:t>
            </a: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5486400" y="5613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trời</a:t>
            </a: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6273800" y="5613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xanh của tôi.</a:t>
            </a:r>
          </a:p>
        </p:txBody>
      </p:sp>
      <p:pic>
        <p:nvPicPr>
          <p:cNvPr id="15426" name="Picture 66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952500" cy="952500"/>
          </a:xfrm>
          <a:prstGeom prst="rect">
            <a:avLst/>
          </a:prstGeom>
          <a:noFill/>
        </p:spPr>
      </p:pic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3581400" y="61595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1676400" y="10810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5892800" y="62626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15431" name="AutoShape 71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sp>
        <p:nvSpPr>
          <p:cNvPr id="15432" name="AutoShape 72"/>
          <p:cNvSpPr>
            <a:spLocks noChangeArrowheads="1"/>
          </p:cNvSpPr>
          <p:nvPr/>
        </p:nvSpPr>
        <p:spPr bwMode="auto">
          <a:xfrm>
            <a:off x="304800" y="1739900"/>
            <a:ext cx="1981200" cy="45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Học thuộc lòng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  <p:bldP spid="15376" grpId="0"/>
      <p:bldP spid="15377" grpId="0"/>
      <p:bldP spid="15378" grpId="0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/>
      <p:bldP spid="15393" grpId="0"/>
      <p:bldP spid="15396" grpId="0"/>
      <p:bldP spid="15397" grpId="0"/>
      <p:bldP spid="15398" grpId="0"/>
      <p:bldP spid="15399" grpId="0"/>
      <p:bldP spid="15400" grpId="0"/>
      <p:bldP spid="15401" grpId="0"/>
      <p:bldP spid="15402" grpId="0"/>
      <p:bldP spid="15403" grpId="0"/>
      <p:bldP spid="15404" grpId="0"/>
      <p:bldP spid="15405" grpId="0"/>
      <p:bldP spid="15406" grpId="0"/>
      <p:bldP spid="15408" grpId="0"/>
      <p:bldP spid="15409" grpId="0"/>
      <p:bldP spid="15410" grpId="0"/>
      <p:bldP spid="15411" grpId="0"/>
      <p:bldP spid="15414" grpId="0"/>
      <p:bldP spid="15415" grpId="0"/>
      <p:bldP spid="15416" grpId="0"/>
      <p:bldP spid="15417" grpId="0"/>
      <p:bldP spid="15418" grpId="0"/>
      <p:bldP spid="15419" grpId="0"/>
      <p:bldP spid="15420" grpId="0"/>
      <p:bldP spid="154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aCamChuong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3063875"/>
            <a:ext cx="2133600" cy="17224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7" name="Picture 3" descr="428907567_269b995a0d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3067050"/>
            <a:ext cx="2057400" cy="17478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8" name="Picture 4" descr="hoa-mau-don-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4889500"/>
            <a:ext cx="2133600" cy="1901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9" name="Picture 5" descr="HoaNhai3[1]"/>
          <p:cNvPicPr>
            <a:picLocks noChangeAspect="1" noChangeArrowheads="1"/>
          </p:cNvPicPr>
          <p:nvPr/>
        </p:nvPicPr>
        <p:blipFill>
          <a:blip r:embed="rId5"/>
          <a:srcRect l="16667" t="5418" r="12666" b="7275"/>
          <a:stretch>
            <a:fillRect/>
          </a:stretch>
        </p:blipFill>
        <p:spPr bwMode="auto">
          <a:xfrm>
            <a:off x="2333625" y="4879975"/>
            <a:ext cx="2057400" cy="19113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0" name="Picture 6" descr="48ecc2e0_hoalan%20cho%20dau-1288966192-123120935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4388" y="3067050"/>
            <a:ext cx="2133600" cy="1752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1" name="Picture 7" descr="flowers_053"/>
          <p:cNvPicPr>
            <a:picLocks noChangeAspect="1" noChangeArrowheads="1"/>
          </p:cNvPicPr>
          <p:nvPr/>
        </p:nvPicPr>
        <p:blipFill>
          <a:blip r:embed="rId7"/>
          <a:srcRect l="7813" t="16667" r="17969" b="3125"/>
          <a:stretch>
            <a:fillRect/>
          </a:stretch>
        </p:blipFill>
        <p:spPr bwMode="auto">
          <a:xfrm>
            <a:off x="6834188" y="3068638"/>
            <a:ext cx="2209800" cy="17700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2" name="Picture 8" descr="142-1667-dau-massage-hoa-sen[2]"/>
          <p:cNvPicPr>
            <a:picLocks noChangeAspect="1" noChangeArrowheads="1"/>
          </p:cNvPicPr>
          <p:nvPr/>
        </p:nvPicPr>
        <p:blipFill>
          <a:blip r:embed="rId8"/>
          <a:srcRect t="5710" b="37543"/>
          <a:stretch>
            <a:fillRect/>
          </a:stretch>
        </p:blipFill>
        <p:spPr bwMode="auto">
          <a:xfrm>
            <a:off x="4624388" y="4875213"/>
            <a:ext cx="2133600" cy="1901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93" name="Picture 9" descr="hoasen[4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8475" y="4895850"/>
            <a:ext cx="2209800" cy="1876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94" name="Oval 10" descr="Bouquet"/>
          <p:cNvSpPr>
            <a:spLocks noChangeArrowheads="1"/>
          </p:cNvSpPr>
          <p:nvPr/>
        </p:nvSpPr>
        <p:spPr bwMode="auto">
          <a:xfrm>
            <a:off x="990600" y="2457450"/>
            <a:ext cx="1905000" cy="533400"/>
          </a:xfrm>
          <a:prstGeom prst="ellips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A</a:t>
            </a:r>
          </a:p>
        </p:txBody>
      </p:sp>
      <p:sp>
        <p:nvSpPr>
          <p:cNvPr id="16395" name="Oval 11" descr="Bouquet"/>
          <p:cNvSpPr>
            <a:spLocks noChangeArrowheads="1"/>
          </p:cNvSpPr>
          <p:nvPr/>
        </p:nvSpPr>
        <p:spPr bwMode="auto">
          <a:xfrm>
            <a:off x="6019800" y="2470150"/>
            <a:ext cx="1905000" cy="533400"/>
          </a:xfrm>
          <a:prstGeom prst="ellips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B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1752600" y="1824038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Thi đọc thuộc lòng bài thơ</a:t>
            </a:r>
            <a:endParaRPr lang="en-US" sz="60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6397" name="Picture 13" descr="Entertainment-02-jun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609600"/>
            <a:ext cx="1600200" cy="1447800"/>
          </a:xfrm>
          <a:prstGeom prst="rect">
            <a:avLst/>
          </a:prstGeom>
          <a:noFill/>
        </p:spPr>
      </p:pic>
      <p:pic>
        <p:nvPicPr>
          <p:cNvPr id="16398" name="Picture 14" descr="Star-05-june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762000"/>
            <a:ext cx="952500" cy="952500"/>
          </a:xfrm>
          <a:prstGeom prst="rect">
            <a:avLst/>
          </a:prstGeom>
          <a:noFill/>
        </p:spPr>
      </p:pic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581400" y="57785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676400" y="10175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257800" y="1516063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 animBg="1"/>
      <p:bldP spid="16396" grpId="0" animBg="1"/>
      <p:bldP spid="1639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581400" y="609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76400" y="11191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57800" y="16303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762000" y="2362200"/>
            <a:ext cx="2971800" cy="6096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Củng cố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62000" y="31242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Đọc lại toàn bài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Nêu lại nội dung bài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Liên hệ: </a:t>
            </a:r>
            <a:r>
              <a:rPr lang="en-US" sz="2400" b="1">
                <a:hlinkClick r:id="rId2" action="ppaction://hlinksldjump"/>
              </a:rPr>
              <a:t>(Tác dụng của cây cọ)</a:t>
            </a:r>
            <a:endParaRPr lang="en-US" sz="2400" b="1"/>
          </a:p>
        </p:txBody>
      </p:sp>
      <p:sp>
        <p:nvSpPr>
          <p:cNvPr id="3278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3886200"/>
            <a:ext cx="228600" cy="1524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2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6858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81400" y="7620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24384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      Dựa vào tranh sau, kể lại từng đoạn  truyện : </a:t>
            </a:r>
            <a:r>
              <a:rPr lang="en-US" sz="2400" b="1" i="1">
                <a:solidFill>
                  <a:srgbClr val="990000"/>
                </a:solidFill>
                <a:latin typeface="Times New Roman" pitchFamily="18" charset="0"/>
              </a:rPr>
              <a:t>Cóc kiện Trời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 theo lời của một nhân vật trong truyện: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114800" y="17526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28588" y="3429000"/>
            <a:ext cx="2209800" cy="3200400"/>
            <a:chOff x="81" y="2160"/>
            <a:chExt cx="1392" cy="2016"/>
          </a:xfrm>
        </p:grpSpPr>
        <p:pic>
          <p:nvPicPr>
            <p:cNvPr id="3081" name="Picture 9" descr="TV3"/>
            <p:cNvPicPr>
              <a:picLocks noChangeAspect="1" noChangeArrowheads="1"/>
            </p:cNvPicPr>
            <p:nvPr/>
          </p:nvPicPr>
          <p:blipFill>
            <a:blip r:embed="rId2"/>
            <a:srcRect l="557" r="60976" b="56290"/>
            <a:stretch>
              <a:fillRect/>
            </a:stretch>
          </p:blipFill>
          <p:spPr bwMode="auto">
            <a:xfrm>
              <a:off x="81" y="2160"/>
              <a:ext cx="1392" cy="2016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</p:pic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90" y="2160"/>
              <a:ext cx="288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2433638" y="3443288"/>
            <a:ext cx="2066925" cy="3200400"/>
            <a:chOff x="1533" y="2169"/>
            <a:chExt cx="1302" cy="2016"/>
          </a:xfrm>
        </p:grpSpPr>
        <p:pic>
          <p:nvPicPr>
            <p:cNvPr id="3084" name="Picture 12" descr="TV3"/>
            <p:cNvPicPr>
              <a:picLocks noChangeAspect="1" noChangeArrowheads="1"/>
            </p:cNvPicPr>
            <p:nvPr/>
          </p:nvPicPr>
          <p:blipFill>
            <a:blip r:embed="rId2"/>
            <a:srcRect l="41812" b="54965"/>
            <a:stretch>
              <a:fillRect/>
            </a:stretch>
          </p:blipFill>
          <p:spPr bwMode="auto">
            <a:xfrm>
              <a:off x="1539" y="2169"/>
              <a:ext cx="1296" cy="2016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</p:pic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1533" y="2169"/>
              <a:ext cx="288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4586288" y="3429000"/>
            <a:ext cx="2138362" cy="3200400"/>
            <a:chOff x="2889" y="2160"/>
            <a:chExt cx="1347" cy="2016"/>
          </a:xfrm>
        </p:grpSpPr>
        <p:pic>
          <p:nvPicPr>
            <p:cNvPr id="3087" name="Picture 15" descr="TV3"/>
            <p:cNvPicPr>
              <a:picLocks noChangeAspect="1" noChangeArrowheads="1"/>
            </p:cNvPicPr>
            <p:nvPr/>
          </p:nvPicPr>
          <p:blipFill>
            <a:blip r:embed="rId2"/>
            <a:srcRect l="2788" t="48788" r="44250"/>
            <a:stretch>
              <a:fillRect/>
            </a:stretch>
          </p:blipFill>
          <p:spPr bwMode="auto">
            <a:xfrm>
              <a:off x="2892" y="2160"/>
              <a:ext cx="1344" cy="2016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</p:pic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889" y="2160"/>
              <a:ext cx="288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772275" y="3433763"/>
            <a:ext cx="2314575" cy="3219450"/>
            <a:chOff x="4284" y="2154"/>
            <a:chExt cx="1458" cy="2028"/>
          </a:xfrm>
        </p:grpSpPr>
        <p:pic>
          <p:nvPicPr>
            <p:cNvPr id="3090" name="Picture 18" descr="TV3"/>
            <p:cNvPicPr>
              <a:picLocks noChangeAspect="1" noChangeArrowheads="1"/>
            </p:cNvPicPr>
            <p:nvPr/>
          </p:nvPicPr>
          <p:blipFill>
            <a:blip r:embed="rId2"/>
            <a:srcRect l="61325" t="48788" b="2423"/>
            <a:stretch>
              <a:fillRect/>
            </a:stretch>
          </p:blipFill>
          <p:spPr bwMode="auto">
            <a:xfrm>
              <a:off x="4299" y="2160"/>
              <a:ext cx="1443" cy="2022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</p:spPr>
        </p:pic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4284" y="2154"/>
              <a:ext cx="288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pic>
        <p:nvPicPr>
          <p:cNvPr id="3092" name="Picture 20" descr="Star-05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762000"/>
            <a:ext cx="952500" cy="952500"/>
          </a:xfrm>
          <a:prstGeom prst="rect">
            <a:avLst/>
          </a:prstGeom>
          <a:noFill/>
        </p:spPr>
      </p:pic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533400" y="1752600"/>
            <a:ext cx="28956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Kiểm tra bài cũ: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animBg="1"/>
      <p:bldP spid="30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8152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47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581400" y="609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76400" y="11191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257800" y="16303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62000" y="2362200"/>
            <a:ext cx="2971800" cy="6096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Dặn dò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0" y="35814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Đọc thuộc lòng bài thơ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Chuẩn bị bài “Quà của đồng nội”.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581400" y="609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76400" y="11191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257800" y="16303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0" y="2438400"/>
            <a:ext cx="9144000" cy="3387725"/>
            <a:chOff x="0" y="2064"/>
            <a:chExt cx="5760" cy="2134"/>
          </a:xfrm>
        </p:grpSpPr>
        <p:pic>
          <p:nvPicPr>
            <p:cNvPr id="30729" name="Picture 9" descr="Hinh nen 12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000000"/>
                  </a:solidFill>
                  <a:latin typeface="VNI-Times" pitchFamily="2" charset="0"/>
                  <a:cs typeface="Arial" charset="0"/>
                </a:rPr>
                <a:t>Noäi dung:</a:t>
              </a:r>
              <a:r>
                <a:rPr lang="en-US" sz="2800" b="1">
                  <a:solidFill>
                    <a:schemeClr val="hlink"/>
                  </a:solidFill>
                  <a:latin typeface="VNI-Times" pitchFamily="2" charset="0"/>
                  <a:cs typeface="Arial" charset="0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VNI-Times" pitchFamily="2" charset="0"/>
                  <a:cs typeface="Arial" charset="0"/>
                </a:rPr>
                <a:t>Qua hình aûnh “ maët trôøi xanh” vaø nhöõng doøng thô taû veû ñeïp ña daïng cuûa röøng coï, thaáy ñöôïc tình yeâu queâ höông cuûa taùc giaû.</a:t>
              </a:r>
            </a:p>
          </p:txBody>
        </p:sp>
      </p:grpSp>
      <p:sp>
        <p:nvSpPr>
          <p:cNvPr id="30731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172200"/>
            <a:ext cx="609600" cy="2286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16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000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</a:t>
            </a:r>
            <a:endParaRPr lang="en-US" sz="32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000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514600" y="56388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4" grpId="1" animBg="1"/>
      <p:bldP spid="122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t troi xanh cua t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0" y="6096000"/>
            <a:ext cx="735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 i="1">
                <a:solidFill>
                  <a:srgbClr val="0000FF"/>
                </a:solidFill>
                <a:cs typeface="Arial" charset="0"/>
              </a:rPr>
              <a:t>Bức tranh này vẽ cảnh gì 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 rot="10800000">
            <a:off x="0" y="6324600"/>
            <a:ext cx="9144000" cy="5334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1A0597"/>
                </a:solidFill>
                <a:latin typeface="Times New Roman" pitchFamily="18" charset="0"/>
              </a:rPr>
              <a:t>Luyện đọc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29200" y="27574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1A0597"/>
                </a:solidFill>
                <a:latin typeface="Times New Roman" pitchFamily="18" charset="0"/>
              </a:rPr>
              <a:t>Từ ngữ</a:t>
            </a:r>
          </a:p>
        </p:txBody>
      </p:sp>
      <p:sp>
        <p:nvSpPr>
          <p:cNvPr id="512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62400" y="2300288"/>
            <a:ext cx="335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A0597"/>
                </a:solidFill>
                <a:latin typeface="Times New Roman" pitchFamily="18" charset="0"/>
              </a:rPr>
              <a:t>       </a:t>
            </a:r>
            <a:r>
              <a:rPr lang="en-US" sz="3200" b="1" i="1">
                <a:solidFill>
                  <a:srgbClr val="1A0597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038600" y="2590800"/>
            <a:ext cx="76200" cy="32766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2905125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- tiếng thác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48910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- mặt trời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5800" y="53482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- lá ngời ngời</a:t>
            </a:r>
          </a:p>
        </p:txBody>
      </p:sp>
      <p:sp>
        <p:nvSpPr>
          <p:cNvPr id="5131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33670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Cọ</a:t>
            </a:r>
            <a:endParaRPr lang="en-US" sz="2800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38242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Thảm cỏ</a:t>
            </a:r>
            <a:endParaRPr lang="en-US" sz="2800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3" name="Picture 13" descr="Star-05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257800"/>
            <a:ext cx="952500" cy="952500"/>
          </a:xfrm>
          <a:prstGeom prst="rect">
            <a:avLst/>
          </a:prstGeom>
          <a:noFill/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66750" y="3400425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- đổ về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76275" y="39004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- thảm cỏ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85800" y="4419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- lá xòe</a:t>
            </a:r>
          </a:p>
        </p:txBody>
      </p:sp>
      <p:sp>
        <p:nvSpPr>
          <p:cNvPr id="2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257800" y="17065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sp>
        <p:nvSpPr>
          <p:cNvPr id="5149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6019800"/>
            <a:ext cx="6096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 animBg="1"/>
      <p:bldP spid="5127" grpId="0"/>
      <p:bldP spid="5128" grpId="0"/>
      <p:bldP spid="5129" grpId="0"/>
      <p:bldP spid="5131" grpId="0"/>
      <p:bldP spid="5132" grpId="0"/>
      <p:bldP spid="5135" grpId="0"/>
      <p:bldP spid="5136" grpId="0"/>
      <p:bldP spid="5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ây%20c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543800" cy="35718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7178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214688" y="6048375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    Cọ</a:t>
            </a:r>
          </a:p>
        </p:txBody>
      </p:sp>
      <p:sp>
        <p:nvSpPr>
          <p:cNvPr id="717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248400"/>
            <a:ext cx="8382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17065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AutoShape 10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214688" y="6048375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Thảm cỏ</a:t>
            </a:r>
          </a:p>
        </p:txBody>
      </p:sp>
      <p:pic>
        <p:nvPicPr>
          <p:cNvPr id="6156" name="Picture 12" descr="golfvant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62200"/>
            <a:ext cx="7315200" cy="34671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6157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248400"/>
            <a:ext cx="8382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257800" y="17065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572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52400" y="25908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1) Tiếng mưa trong rừng cọ được so sánh với những âm thanh nào?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39700" y="3136900"/>
            <a:ext cx="8839200" cy="4826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- So sánh với tiếng thác đổ về, tiếng gió thổi ào ào.</a:t>
            </a:r>
          </a:p>
        </p:txBody>
      </p:sp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257800" y="17065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pic>
        <p:nvPicPr>
          <p:cNvPr id="9240" name="Picture 24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8763000" cy="293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57200" y="19050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Tìm hiểu bài: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52400" y="25908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2) Về mùa hè, rừng cọ có gì thú vị ?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39700" y="3136900"/>
            <a:ext cx="8839200" cy="4826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>
                <a:solidFill>
                  <a:schemeClr val="tx2"/>
                </a:solidFill>
              </a:rPr>
              <a:t>- Về mùa hè, nằm dưới rừng cọ nhìn lên, nhà thơ thấy trời xanh qua từng kẻ lá.</a:t>
            </a:r>
          </a:p>
        </p:txBody>
      </p:sp>
      <p:sp>
        <p:nvSpPr>
          <p:cNvPr id="44" name="Round Same Side Corner Rectangle 4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9144000 w 9144000"/>
              <a:gd name="T1" fmla="*/ 533400 h 1066800"/>
              <a:gd name="T2" fmla="*/ 4572000 w 9144000"/>
              <a:gd name="T3" fmla="*/ 1066800 h 1066800"/>
              <a:gd name="T4" fmla="*/ 0 w 9144000"/>
              <a:gd name="T5" fmla="*/ 53340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581400" y="70485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6600"/>
                </a:solidFill>
                <a:latin typeface="Times New Roman" pitchFamily="18" charset="0"/>
              </a:rPr>
              <a:t>Tập đọc</a:t>
            </a:r>
            <a:endParaRPr 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76400" y="11572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Mặt trời xanh của tôi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257800" y="170656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99"/>
                </a:solidFill>
                <a:latin typeface="UNI Chu truyen thong" pitchFamily="66" charset="0"/>
              </a:rPr>
              <a:t>Nguyễn Viết Bình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gray">
          <a:xfrm>
            <a:off x="76200" y="101600"/>
            <a:ext cx="1362075" cy="4191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>
                <a:solidFill>
                  <a:srgbClr val="000099"/>
                </a:solidFill>
                <a:latin typeface="Times New Roman" pitchFamily="18" charset="0"/>
              </a:rPr>
              <a:t>SGK/125</a:t>
            </a:r>
          </a:p>
        </p:txBody>
      </p:sp>
      <p:pic>
        <p:nvPicPr>
          <p:cNvPr id="22539" name="Picture 11" descr="t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8534400" cy="2971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000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6960"/>
  <p:tag name="VIOLETTITLE" val="Tập đọc: Mặt trời xanh của tôi"/>
  <p:tag name="VIOLETLESSON" val="92"/>
  <p:tag name="VIOLETCATID" val="8048911"/>
  <p:tag name="VIOLETSUBJECT" val="Tập đọc 3"/>
  <p:tag name="VIOLETAUTHORID" val="4571817"/>
  <p:tag name="VIOLETAUTHORNAME" val="Nguyễn Quang Lịch"/>
  <p:tag name="VIOLETAUTHORAVATAR" val="4571817.jpg"/>
  <p:tag name="VIOLETAUTHORADDRESS" val="ỏmTường tiểu học Kiến Thiết - Tuyên Quang"/>
  <p:tag name="VIOLETAUTHORHOMEPAGE" val="http://violet.vn/LichKT"/>
  <p:tag name="VIOLETDATE" val="2011-08-18 17:39:08"/>
  <p:tag name="VIOLETHIT" val="599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71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74&quot;/&gt;&lt;/object&gt;&lt;object type=&quot;3&quot; unique_id=&quot;10013&quot;&gt;&lt;property id=&quot;20148&quot; value=&quot;5&quot;/&gt;&lt;property id=&quot;20300&quot; value=&quot;Slide 10&quot;/&gt;&lt;property id=&quot;20307&quot; value=&quot;276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79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82&quot;/&gt;&lt;/object&gt;&lt;object type=&quot;3&quot; unique_id=&quot;10020&quot;&gt;&lt;property id=&quot;20148&quot; value=&quot;5&quot;/&gt;&lt;property id=&quot;20300&quot; value=&quot;Slide 17&quot;/&gt;&lt;property id=&quot;20307&quot; value=&quot;283&quot;/&gt;&lt;/object&gt;&lt;object type=&quot;3&quot; unique_id=&quot;10021&quot;&gt;&lt;property id=&quot;20148&quot; value=&quot;5&quot;/&gt;&lt;property id=&quot;20300&quot; value=&quot;Slide 18&quot;/&gt;&lt;property id=&quot;20307&quot; value=&quot;284&quot;/&gt;&lt;/object&gt;&lt;object type=&quot;3&quot; unique_id=&quot;10022&quot;&gt;&lt;property id=&quot;20148&quot; value=&quot;5&quot;/&gt;&lt;property id=&quot;20300&quot; value=&quot;Slide 19&quot;/&gt;&lt;property id=&quot;20307&quot; value=&quot;285&quot;/&gt;&lt;/object&gt;&lt;object type=&quot;3&quot; unique_id=&quot;10023&quot;&gt;&lt;property id=&quot;20148&quot; value=&quot;5&quot;/&gt;&lt;property id=&quot;20300&quot; value=&quot;Slide 20&quot;/&gt;&lt;property id=&quot;20307&quot; value=&quot;286&quot;/&gt;&lt;/object&gt;&lt;object type=&quot;3&quot; unique_id=&quot;10024&quot;&gt;&lt;property id=&quot;20148&quot; value=&quot;5&quot;/&gt;&lt;property id=&quot;20300&quot; value=&quot;Slide 21&quot;/&gt;&lt;property id=&quot;20307&quot; value=&quot;287&quot;/&gt;&lt;/object&gt;&lt;object type=&quot;3&quot; unique_id=&quot;10025&quot;&gt;&lt;property id=&quot;20148&quot; value=&quot;5&quot;/&gt;&lt;property id=&quot;20300&quot; value=&quot;Slide 22&quot;/&gt;&lt;property id=&quot;20307&quot; value=&quot;288&quot;/&gt;&lt;/object&gt;&lt;object type=&quot;3&quot; unique_id=&quot;10026&quot;&gt;&lt;property id=&quot;20148&quot; value=&quot;5&quot;/&gt;&lt;property id=&quot;20300&quot; value=&quot;Slide 23&quot;/&gt;&lt;property id=&quot;20307&quot; value=&quot;280&quot;/&gt;&lt;/object&gt;&lt;object type=&quot;3&quot; unique_id=&quot;10027&quot;&gt;&lt;property id=&quot;20148&quot; value=&quot;5&quot;/&gt;&lt;property id=&quot;20300&quot; value=&quot;Slide 24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684</Words>
  <Application>Microsoft Office PowerPoint</Application>
  <PresentationFormat>On-screen Show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AutoBVT</cp:lastModifiedBy>
  <cp:revision>24</cp:revision>
  <dcterms:created xsi:type="dcterms:W3CDTF">2005-12-31T17:11:47Z</dcterms:created>
  <dcterms:modified xsi:type="dcterms:W3CDTF">2016-04-25T09:45:12Z</dcterms:modified>
</cp:coreProperties>
</file>